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76" r:id="rId18"/>
  </p:sldMasterIdLst>
  <p:notesMasterIdLst>
    <p:notesMasterId r:id="rId23"/>
  </p:notesMasterIdLst>
  <p:sldIdLst>
    <p:sldId id="382" r:id="rId19"/>
    <p:sldId id="383" r:id="rId20"/>
    <p:sldId id="384" r:id="rId21"/>
    <p:sldId id="385" r:id="rId22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520">
          <p15:clr>
            <a:srgbClr val="A4A3A4"/>
          </p15:clr>
        </p15:guide>
        <p15:guide id="2" pos="2064">
          <p15:clr>
            <a:srgbClr val="A4A3A4"/>
          </p15:clr>
        </p15:guide>
        <p15:guide id="3" orient="horz" pos="1080">
          <p15:clr>
            <a:srgbClr val="A4A3A4"/>
          </p15:clr>
        </p15:guide>
        <p15:guide id="4" pos="216">
          <p15:clr>
            <a:srgbClr val="A4A3A4"/>
          </p15:clr>
        </p15:guide>
        <p15:guide id="5" pos="3240">
          <p15:clr>
            <a:srgbClr val="A4A3A4"/>
          </p15:clr>
        </p15:guide>
        <p15:guide id="6" orient="horz" pos="2856">
          <p15:clr>
            <a:srgbClr val="A4A3A4"/>
          </p15:clr>
        </p15:guide>
        <p15:guide id="7" orient="horz" pos="2232">
          <p15:clr>
            <a:srgbClr val="A4A3A4"/>
          </p15:clr>
        </p15:guide>
        <p15:guide id="8" orient="horz" pos="3528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2636678-28D0-EB27-A288-3AEEA2709AA4}" name="Lior Mallul" initials="LM" userId="S::lior@battery.com::99b2844e-30e1-4696-907c-53713cdef6a2" providerId="AD"/>
  <p188:author id="{0C361DD0-7B63-9FBB-C3AA-50EF7E5DC3DC}" name="Patrick Hsu" initials="PH" userId="S::phsu@battery.com::6be29a60-d723-4be0-a018-b135a58e3cb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F5FF"/>
    <a:srgbClr val="333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>
        <p:guide orient="horz" pos="2520"/>
        <p:guide pos="2064"/>
        <p:guide orient="horz" pos="1080"/>
        <p:guide pos="216"/>
        <p:guide pos="3240"/>
        <p:guide orient="horz" pos="2856"/>
        <p:guide orient="horz" pos="2232"/>
        <p:guide orient="horz" pos="35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Master" Target="slideMasters/slideMaster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3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customXml" Target="../customXml/item10.xml"/><Relationship Id="rId19" Type="http://schemas.openxmlformats.org/officeDocument/2006/relationships/slide" Target="slides/slid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4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6DAA4-FC18-BBBA-D281-048FC441D52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068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6DAA4-FC18-BBBA-D281-048FC441D52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643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6DAA4-FC18-BBBA-D281-048FC441D52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93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6DAA4-FC18-BBBA-D281-048FC441D52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09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white bg">
  <p:cSld name="Content - blank base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1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103083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21"/>
          <p:cNvSpPr txBox="1">
            <a:spLocks noGrp="1"/>
          </p:cNvSpPr>
          <p:nvPr>
            <p:ph type="sldNum" idx="12"/>
          </p:nvPr>
        </p:nvSpPr>
        <p:spPr>
          <a:xfrm>
            <a:off x="193432" y="6482699"/>
            <a:ext cx="457200" cy="183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426" name="Google Shape;426;p21"/>
          <p:cNvSpPr/>
          <p:nvPr/>
        </p:nvSpPr>
        <p:spPr>
          <a:xfrm rot="10800000">
            <a:off x="11364900" y="228600"/>
            <a:ext cx="598500" cy="5985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Google Shape;565;p31">
            <a:extLst>
              <a:ext uri="{FF2B5EF4-FFF2-40B4-BE49-F238E27FC236}">
                <a16:creationId xmlns:a16="http://schemas.microsoft.com/office/drawing/2014/main" id="{4D487D5F-B6C3-4427-ADA8-9FDA93B0D1AA}"/>
              </a:ext>
            </a:extLst>
          </p:cNvPr>
          <p:cNvSpPr txBox="1"/>
          <p:nvPr userDrawn="1"/>
        </p:nvSpPr>
        <p:spPr>
          <a:xfrm>
            <a:off x="457201" y="6183895"/>
            <a:ext cx="458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A4B1BD"/>
                </a:solidFill>
                <a:latin typeface="Arial"/>
                <a:ea typeface="Arial"/>
                <a:cs typeface="Arial"/>
                <a:sym typeface="Arial"/>
              </a:rPr>
              <a:t>CONFIDENTIAL – DO NOT DISTRIBUTE</a:t>
            </a:r>
            <a:endParaRPr sz="900" dirty="0">
              <a:solidFill>
                <a:srgbClr val="A4B1B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image">
  <p:cSld name="Content - blank base_2_1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3227700" cy="20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5" name="Google Shape;435;p23"/>
          <p:cNvSpPr txBox="1">
            <a:spLocks noGrp="1"/>
          </p:cNvSpPr>
          <p:nvPr>
            <p:ph type="sldNum" idx="12"/>
          </p:nvPr>
        </p:nvSpPr>
        <p:spPr>
          <a:xfrm>
            <a:off x="193432" y="6482699"/>
            <a:ext cx="457200" cy="183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436" name="Google Shape;436;p23"/>
          <p:cNvSpPr txBox="1">
            <a:spLocks noGrp="1"/>
          </p:cNvSpPr>
          <p:nvPr>
            <p:ph type="body" idx="1"/>
          </p:nvPr>
        </p:nvSpPr>
        <p:spPr>
          <a:xfrm>
            <a:off x="7216475" y="1771475"/>
            <a:ext cx="3964800" cy="3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  <a:defRPr sz="3000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  <a:defRPr sz="3000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■"/>
              <a:defRPr sz="3000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  <a:defRPr sz="3000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  <a:defRPr sz="3000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■"/>
              <a:defRPr sz="3000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  <a:defRPr sz="3000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  <a:defRPr sz="3000">
                <a:solidFill>
                  <a:srgbClr val="FFFFFF"/>
                </a:solidFill>
              </a:defRPr>
            </a:lvl8pPr>
            <a:lvl9pPr marL="4114800" lvl="8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■"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37" name="Google Shape;437;p23"/>
          <p:cNvSpPr/>
          <p:nvPr/>
        </p:nvSpPr>
        <p:spPr>
          <a:xfrm rot="10800000">
            <a:off x="3747125" y="228600"/>
            <a:ext cx="598500" cy="5985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8" name="Google Shape;438;p23"/>
          <p:cNvSpPr/>
          <p:nvPr/>
        </p:nvSpPr>
        <p:spPr>
          <a:xfrm>
            <a:off x="4574225" y="16200"/>
            <a:ext cx="7617900" cy="6858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</a:endParaRPr>
          </a:p>
        </p:txBody>
      </p:sp>
      <p:sp>
        <p:nvSpPr>
          <p:cNvPr id="439" name="Google Shape;439;p23"/>
          <p:cNvSpPr txBox="1">
            <a:spLocks noGrp="1"/>
          </p:cNvSpPr>
          <p:nvPr>
            <p:ph type="body" idx="2"/>
          </p:nvPr>
        </p:nvSpPr>
        <p:spPr>
          <a:xfrm>
            <a:off x="228600" y="2217825"/>
            <a:ext cx="3518400" cy="3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" name="Google Shape;565;p31">
            <a:extLst>
              <a:ext uri="{FF2B5EF4-FFF2-40B4-BE49-F238E27FC236}">
                <a16:creationId xmlns:a16="http://schemas.microsoft.com/office/drawing/2014/main" id="{CCCF9E1A-F17F-45B6-B69B-A9CAF063D35E}"/>
              </a:ext>
            </a:extLst>
          </p:cNvPr>
          <p:cNvSpPr txBox="1"/>
          <p:nvPr userDrawn="1"/>
        </p:nvSpPr>
        <p:spPr>
          <a:xfrm>
            <a:off x="457201" y="6183895"/>
            <a:ext cx="458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A4B1BD"/>
                </a:solidFill>
                <a:latin typeface="Arial"/>
                <a:ea typeface="Arial"/>
                <a:cs typeface="Arial"/>
                <a:sym typeface="Arial"/>
              </a:rPr>
              <a:t>CONFIDENTIAL – DO NOT DISTRIBUTE</a:t>
            </a:r>
            <a:endParaRPr sz="900" dirty="0">
              <a:solidFill>
                <a:srgbClr val="A4B1B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6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light blue bg 1">
  <p:cSld name="Content - blank base_1_1">
    <p:bg>
      <p:bgPr>
        <a:solidFill>
          <a:srgbClr val="D3F2FF">
            <a:alpha val="77650"/>
          </a:srgbClr>
        </a:solidFill>
        <a:effectLst/>
      </p:bgPr>
    </p:bg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5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10658400" cy="13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6" name="Google Shape;446;p25"/>
          <p:cNvSpPr txBox="1">
            <a:spLocks noGrp="1"/>
          </p:cNvSpPr>
          <p:nvPr>
            <p:ph type="sldNum" idx="12"/>
          </p:nvPr>
        </p:nvSpPr>
        <p:spPr>
          <a:xfrm>
            <a:off x="193432" y="6482699"/>
            <a:ext cx="457200" cy="183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447" name="Google Shape;447;p25"/>
          <p:cNvSpPr/>
          <p:nvPr/>
        </p:nvSpPr>
        <p:spPr>
          <a:xfrm rot="10800000">
            <a:off x="11364900" y="228600"/>
            <a:ext cx="598500" cy="5985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8" name="Google Shape;448;p25"/>
          <p:cNvSpPr/>
          <p:nvPr/>
        </p:nvSpPr>
        <p:spPr>
          <a:xfrm>
            <a:off x="4087394" y="1149775"/>
            <a:ext cx="3517200" cy="5141700"/>
          </a:xfrm>
          <a:prstGeom prst="snip1Rect">
            <a:avLst>
              <a:gd name="adj" fmla="val 1235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9" name="Google Shape;449;p25"/>
          <p:cNvSpPr/>
          <p:nvPr/>
        </p:nvSpPr>
        <p:spPr>
          <a:xfrm>
            <a:off x="384825" y="1149775"/>
            <a:ext cx="3517200" cy="5141700"/>
          </a:xfrm>
          <a:prstGeom prst="snip1Rect">
            <a:avLst>
              <a:gd name="adj" fmla="val 1235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0" name="Google Shape;450;p25"/>
          <p:cNvSpPr/>
          <p:nvPr/>
        </p:nvSpPr>
        <p:spPr>
          <a:xfrm>
            <a:off x="7789975" y="1149775"/>
            <a:ext cx="3517200" cy="5141700"/>
          </a:xfrm>
          <a:prstGeom prst="snip1Rect">
            <a:avLst>
              <a:gd name="adj" fmla="val 1235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Google Shape;565;p31">
            <a:extLst>
              <a:ext uri="{FF2B5EF4-FFF2-40B4-BE49-F238E27FC236}">
                <a16:creationId xmlns:a16="http://schemas.microsoft.com/office/drawing/2014/main" id="{6D39F0D3-07EF-4498-B65C-ACA63A260008}"/>
              </a:ext>
            </a:extLst>
          </p:cNvPr>
          <p:cNvSpPr txBox="1"/>
          <p:nvPr userDrawn="1"/>
        </p:nvSpPr>
        <p:spPr>
          <a:xfrm>
            <a:off x="457201" y="6183895"/>
            <a:ext cx="458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A4B1BD"/>
                </a:solidFill>
                <a:latin typeface="Arial"/>
                <a:ea typeface="Arial"/>
                <a:cs typeface="Arial"/>
                <a:sym typeface="Arial"/>
              </a:rPr>
              <a:t>CONFIDENTIAL – DO NOT DISTRIBUTE</a:t>
            </a:r>
            <a:endParaRPr sz="900" dirty="0">
              <a:solidFill>
                <a:srgbClr val="A4B1B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6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1">
  <p:cSld name="CUSTOM_1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34000" y="0"/>
            <a:ext cx="6857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533400"/>
            <a:ext cx="2126316" cy="60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5;p31">
            <a:extLst>
              <a:ext uri="{FF2B5EF4-FFF2-40B4-BE49-F238E27FC236}">
                <a16:creationId xmlns:a16="http://schemas.microsoft.com/office/drawing/2014/main" id="{C0ED8D4A-FAAB-4FBC-B5CF-4A3E74720CCD}"/>
              </a:ext>
            </a:extLst>
          </p:cNvPr>
          <p:cNvSpPr txBox="1"/>
          <p:nvPr userDrawn="1"/>
        </p:nvSpPr>
        <p:spPr>
          <a:xfrm>
            <a:off x="457201" y="6183895"/>
            <a:ext cx="458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A4B1BD"/>
                </a:solidFill>
                <a:latin typeface="Arial"/>
                <a:ea typeface="Arial"/>
                <a:cs typeface="Arial"/>
                <a:sym typeface="Arial"/>
              </a:rPr>
              <a:t>CONFIDENTIAL – DO NOT DISTRIBUTE</a:t>
            </a:r>
            <a:endParaRPr sz="900" dirty="0">
              <a:solidFill>
                <a:srgbClr val="A4B1B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2">
  <p:cSld name="CUSTOM_1_1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9"/>
          <p:cNvSpPr/>
          <p:nvPr/>
        </p:nvSpPr>
        <p:spPr>
          <a:xfrm>
            <a:off x="0" y="957000"/>
            <a:ext cx="6029700" cy="30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pic>
        <p:nvPicPr>
          <p:cNvPr id="461" name="Google Shape;461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000" y="381000"/>
            <a:ext cx="1032875" cy="295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2" name="Google Shape;462;p29"/>
          <p:cNvGrpSpPr/>
          <p:nvPr/>
        </p:nvGrpSpPr>
        <p:grpSpPr>
          <a:xfrm>
            <a:off x="6482216" y="0"/>
            <a:ext cx="5709961" cy="5706634"/>
            <a:chOff x="6482216" y="0"/>
            <a:chExt cx="5709961" cy="5706634"/>
          </a:xfrm>
        </p:grpSpPr>
        <p:sp>
          <p:nvSpPr>
            <p:cNvPr id="463" name="Google Shape;463;p29"/>
            <p:cNvSpPr/>
            <p:nvPr/>
          </p:nvSpPr>
          <p:spPr>
            <a:xfrm>
              <a:off x="9904400" y="43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9"/>
            <p:cNvSpPr/>
            <p:nvPr/>
          </p:nvSpPr>
          <p:spPr>
            <a:xfrm>
              <a:off x="9523996" y="43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9"/>
            <p:cNvSpPr/>
            <p:nvPr/>
          </p:nvSpPr>
          <p:spPr>
            <a:xfrm>
              <a:off x="9904400" y="380409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9"/>
            <p:cNvSpPr/>
            <p:nvPr/>
          </p:nvSpPr>
          <p:spPr>
            <a:xfrm>
              <a:off x="9901479" y="113832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9"/>
            <p:cNvSpPr/>
            <p:nvPr/>
          </p:nvSpPr>
          <p:spPr>
            <a:xfrm>
              <a:off x="6862419" y="380410"/>
              <a:ext cx="1141571" cy="1141571"/>
            </a:xfrm>
            <a:custGeom>
              <a:avLst/>
              <a:gdLst/>
              <a:ahLst/>
              <a:cxnLst/>
              <a:rect l="l" t="t" r="r" b="b"/>
              <a:pathLst>
                <a:path w="1522095" h="1522095" extrusionOk="0">
                  <a:moveTo>
                    <a:pt x="1521663" y="0"/>
                  </a:moveTo>
                  <a:lnTo>
                    <a:pt x="0" y="0"/>
                  </a:lnTo>
                  <a:lnTo>
                    <a:pt x="1521663" y="1521625"/>
                  </a:lnTo>
                  <a:lnTo>
                    <a:pt x="1521663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9"/>
            <p:cNvSpPr/>
            <p:nvPr/>
          </p:nvSpPr>
          <p:spPr>
            <a:xfrm>
              <a:off x="9525084" y="2282256"/>
              <a:ext cx="1141571" cy="1141571"/>
            </a:xfrm>
            <a:custGeom>
              <a:avLst/>
              <a:gdLst/>
              <a:ahLst/>
              <a:cxnLst/>
              <a:rect l="l" t="t" r="r" b="b"/>
              <a:pathLst>
                <a:path w="1522094" h="1522095" extrusionOk="0">
                  <a:moveTo>
                    <a:pt x="1521663" y="0"/>
                  </a:moveTo>
                  <a:lnTo>
                    <a:pt x="0" y="0"/>
                  </a:lnTo>
                  <a:lnTo>
                    <a:pt x="1521663" y="1521625"/>
                  </a:lnTo>
                  <a:lnTo>
                    <a:pt x="1521663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9"/>
            <p:cNvSpPr/>
            <p:nvPr/>
          </p:nvSpPr>
          <p:spPr>
            <a:xfrm>
              <a:off x="9140668" y="34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9"/>
            <p:cNvSpPr/>
            <p:nvPr/>
          </p:nvSpPr>
          <p:spPr>
            <a:xfrm>
              <a:off x="10666335" y="19018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9"/>
            <p:cNvSpPr/>
            <p:nvPr/>
          </p:nvSpPr>
          <p:spPr>
            <a:xfrm>
              <a:off x="10666335" y="228225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9"/>
            <p:cNvSpPr/>
            <p:nvPr/>
          </p:nvSpPr>
          <p:spPr>
            <a:xfrm>
              <a:off x="10666335" y="3043070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9"/>
            <p:cNvSpPr/>
            <p:nvPr/>
          </p:nvSpPr>
          <p:spPr>
            <a:xfrm>
              <a:off x="10666335" y="26628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9"/>
            <p:cNvSpPr/>
            <p:nvPr/>
          </p:nvSpPr>
          <p:spPr>
            <a:xfrm>
              <a:off x="8003526" y="0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9"/>
            <p:cNvSpPr/>
            <p:nvPr/>
          </p:nvSpPr>
          <p:spPr>
            <a:xfrm>
              <a:off x="8764329" y="19018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9"/>
            <p:cNvSpPr/>
            <p:nvPr/>
          </p:nvSpPr>
          <p:spPr>
            <a:xfrm>
              <a:off x="11427144" y="19018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9"/>
            <p:cNvSpPr/>
            <p:nvPr/>
          </p:nvSpPr>
          <p:spPr>
            <a:xfrm>
              <a:off x="11810496" y="190188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9"/>
            <p:cNvSpPr/>
            <p:nvPr/>
          </p:nvSpPr>
          <p:spPr>
            <a:xfrm>
              <a:off x="11427144" y="2662660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9"/>
            <p:cNvSpPr/>
            <p:nvPr/>
          </p:nvSpPr>
          <p:spPr>
            <a:xfrm>
              <a:off x="11810496" y="2662662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9"/>
            <p:cNvSpPr/>
            <p:nvPr/>
          </p:nvSpPr>
          <p:spPr>
            <a:xfrm>
              <a:off x="8764329" y="380405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9"/>
            <p:cNvSpPr/>
            <p:nvPr/>
          </p:nvSpPr>
          <p:spPr>
            <a:xfrm>
              <a:off x="11427144" y="228225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9"/>
            <p:cNvSpPr/>
            <p:nvPr/>
          </p:nvSpPr>
          <p:spPr>
            <a:xfrm>
              <a:off x="11039833" y="228225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9"/>
            <p:cNvSpPr/>
            <p:nvPr/>
          </p:nvSpPr>
          <p:spPr>
            <a:xfrm>
              <a:off x="11810496" y="228225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9"/>
            <p:cNvSpPr/>
            <p:nvPr/>
          </p:nvSpPr>
          <p:spPr>
            <a:xfrm>
              <a:off x="8764326" y="0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9"/>
            <p:cNvSpPr/>
            <p:nvPr/>
          </p:nvSpPr>
          <p:spPr>
            <a:xfrm>
              <a:off x="9144726" y="2662660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9"/>
            <p:cNvSpPr/>
            <p:nvPr/>
          </p:nvSpPr>
          <p:spPr>
            <a:xfrm>
              <a:off x="9525130" y="2662660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9"/>
            <p:cNvSpPr/>
            <p:nvPr/>
          </p:nvSpPr>
          <p:spPr>
            <a:xfrm>
              <a:off x="9525130" y="304309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9"/>
            <p:cNvSpPr/>
            <p:nvPr/>
          </p:nvSpPr>
          <p:spPr>
            <a:xfrm>
              <a:off x="9901470" y="757917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9"/>
            <p:cNvSpPr/>
            <p:nvPr/>
          </p:nvSpPr>
          <p:spPr>
            <a:xfrm>
              <a:off x="9140670" y="760814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9"/>
            <p:cNvSpPr/>
            <p:nvPr/>
          </p:nvSpPr>
          <p:spPr>
            <a:xfrm>
              <a:off x="9140670" y="380451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9"/>
            <p:cNvSpPr/>
            <p:nvPr/>
          </p:nvSpPr>
          <p:spPr>
            <a:xfrm>
              <a:off x="9521075" y="380451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9"/>
            <p:cNvSpPr/>
            <p:nvPr/>
          </p:nvSpPr>
          <p:spPr>
            <a:xfrm>
              <a:off x="9144735" y="19018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9"/>
            <p:cNvSpPr/>
            <p:nvPr/>
          </p:nvSpPr>
          <p:spPr>
            <a:xfrm>
              <a:off x="10669293" y="4184461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9"/>
            <p:cNvSpPr/>
            <p:nvPr/>
          </p:nvSpPr>
          <p:spPr>
            <a:xfrm>
              <a:off x="6862466" y="34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9"/>
            <p:cNvSpPr/>
            <p:nvPr/>
          </p:nvSpPr>
          <p:spPr>
            <a:xfrm>
              <a:off x="9525139" y="19018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9"/>
            <p:cNvSpPr/>
            <p:nvPr/>
          </p:nvSpPr>
          <p:spPr>
            <a:xfrm>
              <a:off x="11049688" y="4184461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9"/>
            <p:cNvSpPr/>
            <p:nvPr/>
          </p:nvSpPr>
          <p:spPr>
            <a:xfrm>
              <a:off x="7242870" y="34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9"/>
            <p:cNvSpPr/>
            <p:nvPr/>
          </p:nvSpPr>
          <p:spPr>
            <a:xfrm>
              <a:off x="9905535" y="19018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11430093" y="4184461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9"/>
            <p:cNvSpPr/>
            <p:nvPr/>
          </p:nvSpPr>
          <p:spPr>
            <a:xfrm>
              <a:off x="7623267" y="34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10285940" y="19018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11810487" y="4184460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10285940" y="3423503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8003669" y="38043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10666334" y="228228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11046740" y="26626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8383935" y="380433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8003520" y="380433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8003669" y="76083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9"/>
            <p:cNvSpPr/>
            <p:nvPr/>
          </p:nvSpPr>
          <p:spPr>
            <a:xfrm>
              <a:off x="10666334" y="266268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9"/>
            <p:cNvSpPr/>
            <p:nvPr/>
          </p:nvSpPr>
          <p:spPr>
            <a:xfrm>
              <a:off x="11427144" y="30430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9"/>
            <p:cNvSpPr/>
            <p:nvPr/>
          </p:nvSpPr>
          <p:spPr>
            <a:xfrm>
              <a:off x="11810496" y="3043083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9"/>
            <p:cNvSpPr/>
            <p:nvPr/>
          </p:nvSpPr>
          <p:spPr>
            <a:xfrm>
              <a:off x="8764329" y="760833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9"/>
            <p:cNvSpPr/>
            <p:nvPr/>
          </p:nvSpPr>
          <p:spPr>
            <a:xfrm>
              <a:off x="11427144" y="3803889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9"/>
            <p:cNvSpPr/>
            <p:nvPr/>
          </p:nvSpPr>
          <p:spPr>
            <a:xfrm>
              <a:off x="11810496" y="3803892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9"/>
            <p:cNvSpPr/>
            <p:nvPr/>
          </p:nvSpPr>
          <p:spPr>
            <a:xfrm>
              <a:off x="8764329" y="1521638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9"/>
            <p:cNvSpPr/>
            <p:nvPr/>
          </p:nvSpPr>
          <p:spPr>
            <a:xfrm>
              <a:off x="10666340" y="3803912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9"/>
            <p:cNvSpPr/>
            <p:nvPr/>
          </p:nvSpPr>
          <p:spPr>
            <a:xfrm>
              <a:off x="8003530" y="152165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9"/>
            <p:cNvSpPr/>
            <p:nvPr/>
          </p:nvSpPr>
          <p:spPr>
            <a:xfrm>
              <a:off x="10666335" y="3423480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9"/>
            <p:cNvSpPr/>
            <p:nvPr/>
          </p:nvSpPr>
          <p:spPr>
            <a:xfrm>
              <a:off x="8003520" y="1141228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9"/>
            <p:cNvSpPr/>
            <p:nvPr/>
          </p:nvSpPr>
          <p:spPr>
            <a:xfrm>
              <a:off x="8003669" y="114124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9"/>
            <p:cNvSpPr/>
            <p:nvPr/>
          </p:nvSpPr>
          <p:spPr>
            <a:xfrm>
              <a:off x="10666334" y="304308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9"/>
            <p:cNvSpPr/>
            <p:nvPr/>
          </p:nvSpPr>
          <p:spPr>
            <a:xfrm>
              <a:off x="11046740" y="3423489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9"/>
            <p:cNvSpPr/>
            <p:nvPr/>
          </p:nvSpPr>
          <p:spPr>
            <a:xfrm>
              <a:off x="8383935" y="1141233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9"/>
            <p:cNvSpPr/>
            <p:nvPr/>
          </p:nvSpPr>
          <p:spPr>
            <a:xfrm>
              <a:off x="11427144" y="3423489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9"/>
            <p:cNvSpPr/>
            <p:nvPr/>
          </p:nvSpPr>
          <p:spPr>
            <a:xfrm>
              <a:off x="11810496" y="3423488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9"/>
            <p:cNvSpPr/>
            <p:nvPr/>
          </p:nvSpPr>
          <p:spPr>
            <a:xfrm>
              <a:off x="8764329" y="1141233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9"/>
            <p:cNvSpPr/>
            <p:nvPr/>
          </p:nvSpPr>
          <p:spPr>
            <a:xfrm>
              <a:off x="8373070" y="1521475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9"/>
            <p:cNvSpPr/>
            <p:nvPr/>
          </p:nvSpPr>
          <p:spPr>
            <a:xfrm>
              <a:off x="11041410" y="152165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9"/>
            <p:cNvSpPr/>
            <p:nvPr/>
          </p:nvSpPr>
          <p:spPr>
            <a:xfrm>
              <a:off x="10661005" y="152165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9"/>
            <p:cNvSpPr/>
            <p:nvPr/>
          </p:nvSpPr>
          <p:spPr>
            <a:xfrm>
              <a:off x="10284805" y="152165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9"/>
            <p:cNvSpPr/>
            <p:nvPr/>
          </p:nvSpPr>
          <p:spPr>
            <a:xfrm>
              <a:off x="9905535" y="3423489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9"/>
            <p:cNvSpPr/>
            <p:nvPr/>
          </p:nvSpPr>
          <p:spPr>
            <a:xfrm>
              <a:off x="10290034" y="43"/>
              <a:ext cx="1902143" cy="1902143"/>
            </a:xfrm>
            <a:custGeom>
              <a:avLst/>
              <a:gdLst/>
              <a:ahLst/>
              <a:cxnLst/>
              <a:rect l="l" t="t" r="r" b="b"/>
              <a:pathLst>
                <a:path w="2536190" h="2536190" extrusionOk="0">
                  <a:moveTo>
                    <a:pt x="2535948" y="0"/>
                  </a:moveTo>
                  <a:lnTo>
                    <a:pt x="0" y="0"/>
                  </a:lnTo>
                  <a:lnTo>
                    <a:pt x="2535948" y="2535999"/>
                  </a:lnTo>
                  <a:lnTo>
                    <a:pt x="25359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11421814" y="1521628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9140680" y="1138326"/>
              <a:ext cx="763905" cy="763904"/>
            </a:xfrm>
            <a:custGeom>
              <a:avLst/>
              <a:gdLst/>
              <a:ahLst/>
              <a:cxnLst/>
              <a:rect l="l" t="t" r="r" b="b"/>
              <a:pathLst>
                <a:path w="1018540" h="1018539" extrusionOk="0">
                  <a:moveTo>
                    <a:pt x="1018298" y="0"/>
                  </a:moveTo>
                  <a:lnTo>
                    <a:pt x="0" y="0"/>
                  </a:lnTo>
                  <a:lnTo>
                    <a:pt x="1018298" y="1018324"/>
                  </a:lnTo>
                  <a:lnTo>
                    <a:pt x="10182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9"/>
            <p:cNvSpPr/>
            <p:nvPr/>
          </p:nvSpPr>
          <p:spPr>
            <a:xfrm>
              <a:off x="10290004" y="760819"/>
              <a:ext cx="761048" cy="761047"/>
            </a:xfrm>
            <a:custGeom>
              <a:avLst/>
              <a:gdLst/>
              <a:ahLst/>
              <a:cxnLst/>
              <a:rect l="l" t="t" r="r" b="b"/>
              <a:pathLst>
                <a:path w="1014730" h="1014730" extrusionOk="0">
                  <a:moveTo>
                    <a:pt x="1014399" y="0"/>
                  </a:moveTo>
                  <a:lnTo>
                    <a:pt x="0" y="0"/>
                  </a:lnTo>
                  <a:lnTo>
                    <a:pt x="1014399" y="1014412"/>
                  </a:lnTo>
                  <a:lnTo>
                    <a:pt x="10143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9"/>
            <p:cNvSpPr/>
            <p:nvPr/>
          </p:nvSpPr>
          <p:spPr>
            <a:xfrm>
              <a:off x="11430101" y="4565011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9"/>
            <p:cNvSpPr/>
            <p:nvPr/>
          </p:nvSpPr>
          <p:spPr>
            <a:xfrm>
              <a:off x="11810468" y="4565011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9"/>
            <p:cNvSpPr/>
            <p:nvPr/>
          </p:nvSpPr>
          <p:spPr>
            <a:xfrm>
              <a:off x="11810468" y="494543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9"/>
            <p:cNvSpPr/>
            <p:nvPr/>
          </p:nvSpPr>
          <p:spPr>
            <a:xfrm>
              <a:off x="11050838" y="456503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9"/>
            <p:cNvSpPr/>
            <p:nvPr/>
          </p:nvSpPr>
          <p:spPr>
            <a:xfrm>
              <a:off x="11810468" y="5326111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9"/>
            <p:cNvSpPr/>
            <p:nvPr/>
          </p:nvSpPr>
          <p:spPr>
            <a:xfrm>
              <a:off x="6482216" y="34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Google Shape;565;p31">
            <a:extLst>
              <a:ext uri="{FF2B5EF4-FFF2-40B4-BE49-F238E27FC236}">
                <a16:creationId xmlns:a16="http://schemas.microsoft.com/office/drawing/2014/main" id="{149E3A9D-D4ED-4A25-81B2-2B6F232D0497}"/>
              </a:ext>
            </a:extLst>
          </p:cNvPr>
          <p:cNvSpPr txBox="1"/>
          <p:nvPr userDrawn="1"/>
        </p:nvSpPr>
        <p:spPr>
          <a:xfrm>
            <a:off x="457201" y="6183895"/>
            <a:ext cx="458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A4B1BD"/>
                </a:solidFill>
                <a:latin typeface="Arial"/>
                <a:ea typeface="Arial"/>
                <a:cs typeface="Arial"/>
                <a:sym typeface="Arial"/>
              </a:rPr>
              <a:t>CONFIDENTIAL – DO NOT DISTRIBUTE</a:t>
            </a:r>
            <a:endParaRPr sz="900" dirty="0">
              <a:solidFill>
                <a:srgbClr val="A4B1BD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0"/>
          <p:cNvSpPr txBox="1">
            <a:spLocks noGrp="1"/>
          </p:cNvSpPr>
          <p:nvPr>
            <p:ph type="sldNum" idx="12"/>
          </p:nvPr>
        </p:nvSpPr>
        <p:spPr>
          <a:xfrm>
            <a:off x="345832" y="6330299"/>
            <a:ext cx="4572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758C9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>
                <a:solidFill>
                  <a:srgbClr val="758C9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>
                <a:solidFill>
                  <a:srgbClr val="758C9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>
                <a:solidFill>
                  <a:srgbClr val="758C9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>
                <a:solidFill>
                  <a:srgbClr val="758C9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>
                <a:solidFill>
                  <a:srgbClr val="758C9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>
                <a:solidFill>
                  <a:srgbClr val="758C9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>
                <a:solidFill>
                  <a:srgbClr val="758C9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>
                <a:solidFill>
                  <a:srgbClr val="758C9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70" r:id="rId3"/>
    <p:sldLayoutId id="2147483673" r:id="rId4"/>
    <p:sldLayoutId id="214748367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00">
          <p15:clr>
            <a:srgbClr val="F26B43"/>
          </p15:clr>
        </p15:guide>
        <p15:guide id="2" pos="7512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351">
          <p15:clr>
            <a:srgbClr val="F26B43"/>
          </p15:clr>
        </p15:guide>
        <p15:guide id="5" pos="384">
          <p15:clr>
            <a:srgbClr val="F26B43"/>
          </p15:clr>
        </p15:guide>
        <p15:guide id="6" pos="168">
          <p15:clr>
            <a:srgbClr val="F26B43"/>
          </p15:clr>
        </p15:guide>
        <p15:guide id="7" orient="horz" pos="37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customXml" Target="../../customXml/item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customXml" Target="../../customXml/item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customXml" Target="../../customXml/item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customXml" Target="../../customXml/item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1BC584-16BE-E485-47A6-D185046FF9D5}"/>
              </a:ext>
            </a:extLst>
          </p:cNvPr>
          <p:cNvSpPr/>
          <p:nvPr/>
        </p:nvSpPr>
        <p:spPr>
          <a:xfrm>
            <a:off x="481263" y="6216316"/>
            <a:ext cx="2253916" cy="280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0B846-4948-4557-A306-199003004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1744400" cy="1079100"/>
          </a:xfrm>
        </p:spPr>
        <p:txBody>
          <a:bodyPr/>
          <a:lstStyle/>
          <a:p>
            <a:r>
              <a:rPr lang="en-US" sz="4000" dirty="0"/>
              <a:t>Customer Success: Implementation Cycle</a:t>
            </a:r>
          </a:p>
        </p:txBody>
      </p:sp>
      <p:cxnSp>
        <p:nvCxnSpPr>
          <p:cNvPr id="11" name="Google Shape;683;p35">
            <a:extLst>
              <a:ext uri="{FF2B5EF4-FFF2-40B4-BE49-F238E27FC236}">
                <a16:creationId xmlns:a16="http://schemas.microsoft.com/office/drawing/2014/main" id="{3EB28587-8B4E-46BC-A971-AC0A9EE54CD7}"/>
              </a:ext>
            </a:extLst>
          </p:cNvPr>
          <p:cNvCxnSpPr>
            <a:cxnSpLocks/>
          </p:cNvCxnSpPr>
          <p:nvPr/>
        </p:nvCxnSpPr>
        <p:spPr>
          <a:xfrm>
            <a:off x="342900" y="1068876"/>
            <a:ext cx="116301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FB1C7EBD-965C-AE03-1D05-82EE92350C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552802"/>
              </p:ext>
            </p:extLst>
          </p:nvPr>
        </p:nvGraphicFramePr>
        <p:xfrm>
          <a:off x="342900" y="1563616"/>
          <a:ext cx="11630100" cy="398695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38350">
                  <a:extLst>
                    <a:ext uri="{9D8B030D-6E8A-4147-A177-3AD203B41FA5}">
                      <a16:colId xmlns:a16="http://schemas.microsoft.com/office/drawing/2014/main" val="774356957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4291197673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2136505591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1331720504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1527593419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1946853209"/>
                    </a:ext>
                  </a:extLst>
                </a:gridCol>
              </a:tblGrid>
              <a:tr h="3901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20716367"/>
                  </a:ext>
                </a:extLst>
              </a:tr>
              <a:tr h="719360">
                <a:tc>
                  <a:txBody>
                    <a:bodyPr/>
                    <a:lstStyle/>
                    <a:p>
                      <a:r>
                        <a:rPr lang="en-US" i="0" dirty="0"/>
                        <a:t>New Customers Signed </a:t>
                      </a:r>
                      <a:r>
                        <a:rPr lang="en-US" i="1" dirty="0"/>
                        <a:t>(#)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[e.g., 350]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18993156"/>
                  </a:ext>
                </a:extLst>
              </a:tr>
              <a:tr h="719360">
                <a:tc>
                  <a:txBody>
                    <a:bodyPr/>
                    <a:lstStyle/>
                    <a:p>
                      <a:r>
                        <a:rPr lang="en-US" i="0" dirty="0"/>
                        <a:t>Cohort in Implementation </a:t>
                      </a:r>
                      <a:r>
                        <a:rPr lang="en-US" i="1" dirty="0"/>
                        <a:t>(#)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i="1" dirty="0"/>
                        <a:t>[e.g., 200]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92681399"/>
                  </a:ext>
                </a:extLst>
              </a:tr>
              <a:tr h="719360">
                <a:tc>
                  <a:txBody>
                    <a:bodyPr/>
                    <a:lstStyle/>
                    <a:p>
                      <a:r>
                        <a:rPr lang="en-US" i="0" dirty="0"/>
                        <a:t>Cohort Completed Implementation </a:t>
                      </a:r>
                      <a:r>
                        <a:rPr lang="en-US" i="1" dirty="0"/>
                        <a:t>(#)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i="1" dirty="0"/>
                        <a:t>[e.g., 150]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97117086"/>
                  </a:ext>
                </a:extLst>
              </a:tr>
              <a:tr h="719360">
                <a:tc>
                  <a:txBody>
                    <a:bodyPr/>
                    <a:lstStyle/>
                    <a:p>
                      <a:r>
                        <a:rPr lang="en-US" i="0" dirty="0"/>
                        <a:t>Avg. Time to Kickoff </a:t>
                      </a:r>
                      <a:r>
                        <a:rPr lang="en-US" i="1" dirty="0"/>
                        <a:t>(Days)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[e.g., 12.5]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09361107"/>
                  </a:ext>
                </a:extLst>
              </a:tr>
              <a:tr h="719360">
                <a:tc>
                  <a:txBody>
                    <a:bodyPr/>
                    <a:lstStyle/>
                    <a:p>
                      <a:r>
                        <a:rPr lang="en-US" i="0" dirty="0"/>
                        <a:t>Avg. Time to Go-Live </a:t>
                      </a:r>
                      <a:r>
                        <a:rPr lang="en-US" i="1" dirty="0"/>
                        <a:t>(Days)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[e.g., 45.5]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81637732"/>
                  </a:ext>
                </a:extLst>
              </a:tr>
            </a:tbl>
          </a:graphicData>
        </a:graphic>
      </p:graphicFrame>
    </p:spTree>
    <p:custDataLst>
      <p:custData r:id="rId1"/>
    </p:custDataLst>
    <p:extLst>
      <p:ext uri="{BB962C8B-B14F-4D97-AF65-F5344CB8AC3E}">
        <p14:creationId xmlns:p14="http://schemas.microsoft.com/office/powerpoint/2010/main" val="288354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1BC584-16BE-E485-47A6-D185046FF9D5}"/>
              </a:ext>
            </a:extLst>
          </p:cNvPr>
          <p:cNvSpPr/>
          <p:nvPr/>
        </p:nvSpPr>
        <p:spPr>
          <a:xfrm>
            <a:off x="481263" y="6216316"/>
            <a:ext cx="2253916" cy="280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0B846-4948-4557-A306-199003004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1744400" cy="1079100"/>
          </a:xfrm>
        </p:spPr>
        <p:txBody>
          <a:bodyPr/>
          <a:lstStyle/>
          <a:p>
            <a:r>
              <a:rPr lang="en-US" sz="4000" dirty="0"/>
              <a:t>Customer Success: Gross Retention</a:t>
            </a:r>
          </a:p>
        </p:txBody>
      </p:sp>
      <p:cxnSp>
        <p:nvCxnSpPr>
          <p:cNvPr id="11" name="Google Shape;683;p35">
            <a:extLst>
              <a:ext uri="{FF2B5EF4-FFF2-40B4-BE49-F238E27FC236}">
                <a16:creationId xmlns:a16="http://schemas.microsoft.com/office/drawing/2014/main" id="{3EB28587-8B4E-46BC-A971-AC0A9EE54CD7}"/>
              </a:ext>
            </a:extLst>
          </p:cNvPr>
          <p:cNvCxnSpPr>
            <a:cxnSpLocks/>
          </p:cNvCxnSpPr>
          <p:nvPr/>
        </p:nvCxnSpPr>
        <p:spPr>
          <a:xfrm>
            <a:off x="342900" y="1068876"/>
            <a:ext cx="116301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FB1C7EBD-965C-AE03-1D05-82EE92350C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157071"/>
              </p:ext>
            </p:extLst>
          </p:nvPr>
        </p:nvGraphicFramePr>
        <p:xfrm>
          <a:off x="342900" y="1429032"/>
          <a:ext cx="11630100" cy="233297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38350">
                  <a:extLst>
                    <a:ext uri="{9D8B030D-6E8A-4147-A177-3AD203B41FA5}">
                      <a16:colId xmlns:a16="http://schemas.microsoft.com/office/drawing/2014/main" val="774356957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4291197673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2136505591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1331720504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1527593419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1946853209"/>
                    </a:ext>
                  </a:extLst>
                </a:gridCol>
              </a:tblGrid>
              <a:tr h="2569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By Count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20716367"/>
                  </a:ext>
                </a:extLst>
              </a:tr>
              <a:tr h="473696">
                <a:tc>
                  <a:txBody>
                    <a:bodyPr/>
                    <a:lstStyle/>
                    <a:p>
                      <a:r>
                        <a:rPr lang="en-US" i="0" dirty="0"/>
                        <a:t>Starting Customers </a:t>
                      </a:r>
                      <a:r>
                        <a:rPr lang="en-US" i="1" dirty="0"/>
                        <a:t>(#)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[e.g., 1,500]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18993156"/>
                  </a:ext>
                </a:extLst>
              </a:tr>
              <a:tr h="473696">
                <a:tc>
                  <a:txBody>
                    <a:bodyPr/>
                    <a:lstStyle/>
                    <a:p>
                      <a:r>
                        <a:rPr lang="en-US" i="0" dirty="0"/>
                        <a:t>Customer Cancellations </a:t>
                      </a:r>
                      <a:r>
                        <a:rPr lang="en-US" i="1" dirty="0"/>
                        <a:t>(#)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i="1" dirty="0"/>
                        <a:t>[e.g., 150]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92681399"/>
                  </a:ext>
                </a:extLst>
              </a:tr>
              <a:tr h="473696">
                <a:tc>
                  <a:txBody>
                    <a:bodyPr/>
                    <a:lstStyle/>
                    <a:p>
                      <a:r>
                        <a:rPr lang="en-US" i="0" dirty="0"/>
                        <a:t>Ending Customers </a:t>
                      </a:r>
                      <a:r>
                        <a:rPr lang="en-US" i="1" dirty="0"/>
                        <a:t>(#)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i="1" dirty="0"/>
                        <a:t>[e.g., 1,350]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97117086"/>
                  </a:ext>
                </a:extLst>
              </a:tr>
              <a:tr h="473696">
                <a:tc>
                  <a:txBody>
                    <a:bodyPr/>
                    <a:lstStyle/>
                    <a:p>
                      <a:r>
                        <a:rPr lang="en-US" i="0" dirty="0"/>
                        <a:t>= Gross Retention Rate </a:t>
                      </a:r>
                      <a:r>
                        <a:rPr lang="en-US" i="1" dirty="0"/>
                        <a:t>(%)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[e.g., 90%]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09361107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42A7433F-1AFC-8702-FC13-F76CF3928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554799"/>
              </p:ext>
            </p:extLst>
          </p:nvPr>
        </p:nvGraphicFramePr>
        <p:xfrm>
          <a:off x="342900" y="3883340"/>
          <a:ext cx="11630100" cy="23774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38350">
                  <a:extLst>
                    <a:ext uri="{9D8B030D-6E8A-4147-A177-3AD203B41FA5}">
                      <a16:colId xmlns:a16="http://schemas.microsoft.com/office/drawing/2014/main" val="774356957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4291197673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2136505591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1331720504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1527593419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1946853209"/>
                    </a:ext>
                  </a:extLst>
                </a:gridCol>
              </a:tblGrid>
              <a:tr h="2569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By Dollars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20716367"/>
                  </a:ext>
                </a:extLst>
              </a:tr>
              <a:tr h="473696">
                <a:tc>
                  <a:txBody>
                    <a:bodyPr/>
                    <a:lstStyle/>
                    <a:p>
                      <a:r>
                        <a:rPr lang="en-US" i="0" dirty="0"/>
                        <a:t>Starting Customers</a:t>
                      </a:r>
                    </a:p>
                    <a:p>
                      <a:r>
                        <a:rPr lang="en-US" i="1" dirty="0"/>
                        <a:t>($M)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[e.g., $45.0]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18993156"/>
                  </a:ext>
                </a:extLst>
              </a:tr>
              <a:tr h="473696">
                <a:tc>
                  <a:txBody>
                    <a:bodyPr/>
                    <a:lstStyle/>
                    <a:p>
                      <a:r>
                        <a:rPr lang="en-US" i="0" dirty="0"/>
                        <a:t>Customer Cancellations </a:t>
                      </a:r>
                      <a:r>
                        <a:rPr lang="en-US" i="1" dirty="0"/>
                        <a:t>($M)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i="1" dirty="0"/>
                        <a:t>[e.g., 4.5]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92681399"/>
                  </a:ext>
                </a:extLst>
              </a:tr>
              <a:tr h="473696">
                <a:tc>
                  <a:txBody>
                    <a:bodyPr/>
                    <a:lstStyle/>
                    <a:p>
                      <a:r>
                        <a:rPr lang="en-US" i="0" dirty="0"/>
                        <a:t>Ending Customers </a:t>
                      </a:r>
                      <a:r>
                        <a:rPr lang="en-US" i="1" dirty="0"/>
                        <a:t>($M)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i="1" dirty="0"/>
                        <a:t>[e.g., 40.5]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97117086"/>
                  </a:ext>
                </a:extLst>
              </a:tr>
              <a:tr h="473696">
                <a:tc>
                  <a:txBody>
                    <a:bodyPr/>
                    <a:lstStyle/>
                    <a:p>
                      <a:r>
                        <a:rPr lang="en-US" i="0" dirty="0"/>
                        <a:t>= Gross Retention Rate </a:t>
                      </a:r>
                      <a:r>
                        <a:rPr lang="en-US" i="1" dirty="0"/>
                        <a:t>(%)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[e.g., 90%]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09361107"/>
                  </a:ext>
                </a:extLst>
              </a:tr>
            </a:tbl>
          </a:graphicData>
        </a:graphic>
      </p:graphicFrame>
    </p:spTree>
    <p:custDataLst>
      <p:custData r:id="rId1"/>
    </p:custDataLst>
    <p:extLst>
      <p:ext uri="{BB962C8B-B14F-4D97-AF65-F5344CB8AC3E}">
        <p14:creationId xmlns:p14="http://schemas.microsoft.com/office/powerpoint/2010/main" val="222445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1BC584-16BE-E485-47A6-D185046FF9D5}"/>
              </a:ext>
            </a:extLst>
          </p:cNvPr>
          <p:cNvSpPr/>
          <p:nvPr/>
        </p:nvSpPr>
        <p:spPr>
          <a:xfrm>
            <a:off x="481263" y="6216316"/>
            <a:ext cx="2253916" cy="280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0B846-4948-4557-A306-199003004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1744400" cy="1079100"/>
          </a:xfrm>
        </p:spPr>
        <p:txBody>
          <a:bodyPr/>
          <a:lstStyle/>
          <a:p>
            <a:r>
              <a:rPr lang="en-US" sz="4000" dirty="0"/>
              <a:t>Customer Success: Net Retention</a:t>
            </a:r>
          </a:p>
        </p:txBody>
      </p:sp>
      <p:cxnSp>
        <p:nvCxnSpPr>
          <p:cNvPr id="11" name="Google Shape;683;p35">
            <a:extLst>
              <a:ext uri="{FF2B5EF4-FFF2-40B4-BE49-F238E27FC236}">
                <a16:creationId xmlns:a16="http://schemas.microsoft.com/office/drawing/2014/main" id="{3EB28587-8B4E-46BC-A971-AC0A9EE54CD7}"/>
              </a:ext>
            </a:extLst>
          </p:cNvPr>
          <p:cNvCxnSpPr>
            <a:cxnSpLocks/>
          </p:cNvCxnSpPr>
          <p:nvPr/>
        </p:nvCxnSpPr>
        <p:spPr>
          <a:xfrm>
            <a:off x="342900" y="1068876"/>
            <a:ext cx="116301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46D8D57-8D69-5AF2-B893-B23061A7F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462425"/>
              </p:ext>
            </p:extLst>
          </p:nvPr>
        </p:nvGraphicFramePr>
        <p:xfrm>
          <a:off x="342900" y="1563617"/>
          <a:ext cx="11630100" cy="393080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38350">
                  <a:extLst>
                    <a:ext uri="{9D8B030D-6E8A-4147-A177-3AD203B41FA5}">
                      <a16:colId xmlns:a16="http://schemas.microsoft.com/office/drawing/2014/main" val="774356957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4291197673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2136505591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1331720504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1527593419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1946853209"/>
                    </a:ext>
                  </a:extLst>
                </a:gridCol>
              </a:tblGrid>
              <a:tr h="3846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20716367"/>
                  </a:ext>
                </a:extLst>
              </a:tr>
              <a:tr h="709230">
                <a:tc>
                  <a:txBody>
                    <a:bodyPr/>
                    <a:lstStyle/>
                    <a:p>
                      <a:r>
                        <a:rPr lang="en-US" i="0" dirty="0"/>
                        <a:t>Available to Renew </a:t>
                      </a:r>
                      <a:r>
                        <a:rPr lang="en-US" i="1" dirty="0"/>
                        <a:t>($M)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[e.g., $15.0]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18993156"/>
                  </a:ext>
                </a:extLst>
              </a:tr>
              <a:tr h="709230">
                <a:tc>
                  <a:txBody>
                    <a:bodyPr/>
                    <a:lstStyle/>
                    <a:p>
                      <a:r>
                        <a:rPr lang="en-US" i="0" dirty="0"/>
                        <a:t>- Churn </a:t>
                      </a:r>
                      <a:r>
                        <a:rPr lang="en-US" i="1" dirty="0"/>
                        <a:t>($M)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i="1" dirty="0"/>
                        <a:t>[e.g., ($1.5)]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92681399"/>
                  </a:ext>
                </a:extLst>
              </a:tr>
              <a:tr h="709230">
                <a:tc>
                  <a:txBody>
                    <a:bodyPr/>
                    <a:lstStyle/>
                    <a:p>
                      <a:r>
                        <a:rPr lang="en-US" dirty="0"/>
                        <a:t>- </a:t>
                      </a:r>
                      <a:r>
                        <a:rPr lang="en-US" dirty="0" err="1"/>
                        <a:t>Downsell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($M)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i="1" dirty="0"/>
                        <a:t>[e.g., ($2.0)]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97117086"/>
                  </a:ext>
                </a:extLst>
              </a:tr>
              <a:tr h="709230">
                <a:tc>
                  <a:txBody>
                    <a:bodyPr/>
                    <a:lstStyle/>
                    <a:p>
                      <a:r>
                        <a:rPr lang="en-US" dirty="0"/>
                        <a:t>+ Expansion </a:t>
                      </a:r>
                      <a:r>
                        <a:rPr lang="en-US" i="1" dirty="0"/>
                        <a:t>($M)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i="1" dirty="0"/>
                        <a:t>[e.g., $3.0]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09361107"/>
                  </a:ext>
                </a:extLst>
              </a:tr>
              <a:tr h="709230">
                <a:tc>
                  <a:txBody>
                    <a:bodyPr/>
                    <a:lstStyle/>
                    <a:p>
                      <a:r>
                        <a:rPr lang="en-US" dirty="0"/>
                        <a:t>= NRR / NDR </a:t>
                      </a:r>
                      <a:r>
                        <a:rPr lang="en-US" i="1" dirty="0"/>
                        <a:t>($M)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[e.g., 95%]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81637732"/>
                  </a:ext>
                </a:extLst>
              </a:tr>
            </a:tbl>
          </a:graphicData>
        </a:graphic>
      </p:graphicFrame>
    </p:spTree>
    <p:custDataLst>
      <p:custData r:id="rId1"/>
    </p:custDataLst>
    <p:extLst>
      <p:ext uri="{BB962C8B-B14F-4D97-AF65-F5344CB8AC3E}">
        <p14:creationId xmlns:p14="http://schemas.microsoft.com/office/powerpoint/2010/main" val="195860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1BC584-16BE-E485-47A6-D185046FF9D5}"/>
              </a:ext>
            </a:extLst>
          </p:cNvPr>
          <p:cNvSpPr/>
          <p:nvPr/>
        </p:nvSpPr>
        <p:spPr>
          <a:xfrm>
            <a:off x="481263" y="6216316"/>
            <a:ext cx="2253916" cy="280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0B846-4948-4557-A306-199003004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1744400" cy="1079100"/>
          </a:xfrm>
        </p:spPr>
        <p:txBody>
          <a:bodyPr/>
          <a:lstStyle/>
          <a:p>
            <a:r>
              <a:rPr lang="en-US" sz="4000" dirty="0"/>
              <a:t>Customer Success: Satisfaction</a:t>
            </a:r>
          </a:p>
        </p:txBody>
      </p:sp>
      <p:cxnSp>
        <p:nvCxnSpPr>
          <p:cNvPr id="11" name="Google Shape;683;p35">
            <a:extLst>
              <a:ext uri="{FF2B5EF4-FFF2-40B4-BE49-F238E27FC236}">
                <a16:creationId xmlns:a16="http://schemas.microsoft.com/office/drawing/2014/main" id="{3EB28587-8B4E-46BC-A971-AC0A9EE54CD7}"/>
              </a:ext>
            </a:extLst>
          </p:cNvPr>
          <p:cNvCxnSpPr>
            <a:cxnSpLocks/>
          </p:cNvCxnSpPr>
          <p:nvPr/>
        </p:nvCxnSpPr>
        <p:spPr>
          <a:xfrm>
            <a:off x="342900" y="1068876"/>
            <a:ext cx="116301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46D8D57-8D69-5AF2-B893-B23061A7F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272508"/>
              </p:ext>
            </p:extLst>
          </p:nvPr>
        </p:nvGraphicFramePr>
        <p:xfrm>
          <a:off x="342900" y="1563617"/>
          <a:ext cx="11630100" cy="433185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38350">
                  <a:extLst>
                    <a:ext uri="{9D8B030D-6E8A-4147-A177-3AD203B41FA5}">
                      <a16:colId xmlns:a16="http://schemas.microsoft.com/office/drawing/2014/main" val="774356957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4291197673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2136505591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1331720504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1527593419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1946853209"/>
                    </a:ext>
                  </a:extLst>
                </a:gridCol>
              </a:tblGrid>
              <a:tr h="3591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20716367"/>
                  </a:ext>
                </a:extLst>
              </a:tr>
              <a:tr h="662125">
                <a:tc>
                  <a:txBody>
                    <a:bodyPr/>
                    <a:lstStyle/>
                    <a:p>
                      <a:r>
                        <a:rPr lang="en-US" i="0" dirty="0"/>
                        <a:t>CSAT</a:t>
                      </a:r>
                      <a:endParaRPr lang="en-US" i="1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[e.g., 87]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18993156"/>
                  </a:ext>
                </a:extLst>
              </a:tr>
              <a:tr h="662125">
                <a:tc>
                  <a:txBody>
                    <a:bodyPr/>
                    <a:lstStyle/>
                    <a:p>
                      <a:r>
                        <a:rPr lang="en-US" i="0" dirty="0"/>
                        <a:t>NPS</a:t>
                      </a:r>
                      <a:endParaRPr lang="en-US" i="1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i="1" dirty="0"/>
                        <a:t>[e.g., 7.9]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92681399"/>
                  </a:ext>
                </a:extLst>
              </a:tr>
              <a:tr h="662125">
                <a:tc>
                  <a:txBody>
                    <a:bodyPr/>
                    <a:lstStyle/>
                    <a:p>
                      <a:r>
                        <a:rPr lang="en-US" dirty="0"/>
                        <a:t>Tickets Created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i="1" dirty="0"/>
                        <a:t>[e.g., 6,700]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97117086"/>
                  </a:ext>
                </a:extLst>
              </a:tr>
              <a:tr h="662125">
                <a:tc>
                  <a:txBody>
                    <a:bodyPr/>
                    <a:lstStyle/>
                    <a:p>
                      <a:r>
                        <a:rPr lang="en-US" dirty="0"/>
                        <a:t>Tickets Resolved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i="1" dirty="0"/>
                        <a:t>[e.g., 3,500]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09361107"/>
                  </a:ext>
                </a:extLst>
              </a:tr>
              <a:tr h="662125">
                <a:tc>
                  <a:txBody>
                    <a:bodyPr/>
                    <a:lstStyle/>
                    <a:p>
                      <a:r>
                        <a:rPr lang="en-US" i="0" dirty="0"/>
                        <a:t>Backlog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[e.g., 3,200]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81637732"/>
                  </a:ext>
                </a:extLst>
              </a:tr>
              <a:tr h="662125">
                <a:tc>
                  <a:txBody>
                    <a:bodyPr/>
                    <a:lstStyle/>
                    <a:p>
                      <a:r>
                        <a:rPr lang="en-US" i="0" dirty="0"/>
                        <a:t>Avg. Resolution Time </a:t>
                      </a:r>
                      <a:r>
                        <a:rPr lang="en-US" i="1" dirty="0"/>
                        <a:t>(Days)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[e.g., 1.3]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82177039"/>
                  </a:ext>
                </a:extLst>
              </a:tr>
            </a:tbl>
          </a:graphicData>
        </a:graphic>
      </p:graphicFrame>
    </p:spTree>
    <p:custDataLst>
      <p:custData r:id="rId1"/>
    </p:custDataLst>
    <p:extLst>
      <p:ext uri="{BB962C8B-B14F-4D97-AF65-F5344CB8AC3E}">
        <p14:creationId xmlns:p14="http://schemas.microsoft.com/office/powerpoint/2010/main" val="258269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Battery 2014">
  <a:themeElements>
    <a:clrScheme name="Battery 4_17">
      <a:dk1>
        <a:srgbClr val="333E48"/>
      </a:dk1>
      <a:lt1>
        <a:srgbClr val="FFFFFF"/>
      </a:lt1>
      <a:dk2>
        <a:srgbClr val="003246"/>
      </a:dk2>
      <a:lt2>
        <a:srgbClr val="0065B8"/>
      </a:lt2>
      <a:accent1>
        <a:srgbClr val="002A3A"/>
      </a:accent1>
      <a:accent2>
        <a:srgbClr val="03CBFD"/>
      </a:accent2>
      <a:accent3>
        <a:srgbClr val="0072CE"/>
      </a:accent3>
      <a:accent4>
        <a:srgbClr val="ABE1FA"/>
      </a:accent4>
      <a:accent5>
        <a:srgbClr val="00A5FF"/>
      </a:accent5>
      <a:accent6>
        <a:srgbClr val="758C9F"/>
      </a:accent6>
      <a:hlink>
        <a:srgbClr val="0072CE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10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11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12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13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14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15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16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17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2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3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4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5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6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7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8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9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Props1.xml><?xml version="1.0" encoding="utf-8"?>
<ds:datastoreItem xmlns:ds="http://schemas.openxmlformats.org/officeDocument/2006/customXml" ds:itemID="{48C41BAC-CCA6-4ED8-840F-E69BA9EE3952}">
  <ds:schemaRefs>
    <ds:schemaRef ds:uri="http://www.w3.org/2001/XMLSchema"/>
    <ds:schemaRef ds:uri="pb-wrapper"/>
  </ds:schemaRefs>
</ds:datastoreItem>
</file>

<file path=customXml/itemProps10.xml><?xml version="1.0" encoding="utf-8"?>
<ds:datastoreItem xmlns:ds="http://schemas.openxmlformats.org/officeDocument/2006/customXml" ds:itemID="{7C183281-CF75-46C5-9BE5-A6DF742D2CD9}">
  <ds:schemaRefs>
    <ds:schemaRef ds:uri="http://www.w3.org/2001/XMLSchema"/>
    <ds:schemaRef ds:uri="pb-wrapper"/>
  </ds:schemaRefs>
</ds:datastoreItem>
</file>

<file path=customXml/itemProps11.xml><?xml version="1.0" encoding="utf-8"?>
<ds:datastoreItem xmlns:ds="http://schemas.openxmlformats.org/officeDocument/2006/customXml" ds:itemID="{6C8C7259-C167-44AF-BBD4-EE96D7C3DF67}">
  <ds:schemaRefs>
    <ds:schemaRef ds:uri="http://www.w3.org/2001/XMLSchema"/>
    <ds:schemaRef ds:uri="pb-wrapper"/>
  </ds:schemaRefs>
</ds:datastoreItem>
</file>

<file path=customXml/itemProps12.xml><?xml version="1.0" encoding="utf-8"?>
<ds:datastoreItem xmlns:ds="http://schemas.openxmlformats.org/officeDocument/2006/customXml" ds:itemID="{E1013F6F-71EE-4A0A-B39D-B0363219EB40}">
  <ds:schemaRefs>
    <ds:schemaRef ds:uri="http://www.w3.org/2001/XMLSchema"/>
    <ds:schemaRef ds:uri="pb-wrapper"/>
  </ds:schemaRefs>
</ds:datastoreItem>
</file>

<file path=customXml/itemProps13.xml><?xml version="1.0" encoding="utf-8"?>
<ds:datastoreItem xmlns:ds="http://schemas.openxmlformats.org/officeDocument/2006/customXml" ds:itemID="{7D587607-ED98-47D2-AEFF-2DA161B37C4A}">
  <ds:schemaRefs>
    <ds:schemaRef ds:uri="http://www.w3.org/2001/XMLSchema"/>
    <ds:schemaRef ds:uri="pb-wrapper"/>
  </ds:schemaRefs>
</ds:datastoreItem>
</file>

<file path=customXml/itemProps14.xml><?xml version="1.0" encoding="utf-8"?>
<ds:datastoreItem xmlns:ds="http://schemas.openxmlformats.org/officeDocument/2006/customXml" ds:itemID="{C7E63615-BE5C-4C2B-9BCE-9E22FF5E84BF}">
  <ds:schemaRefs>
    <ds:schemaRef ds:uri="http://www.w3.org/2001/XMLSchema"/>
    <ds:schemaRef ds:uri="pb-wrapper"/>
  </ds:schemaRefs>
</ds:datastoreItem>
</file>

<file path=customXml/itemProps15.xml><?xml version="1.0" encoding="utf-8"?>
<ds:datastoreItem xmlns:ds="http://schemas.openxmlformats.org/officeDocument/2006/customXml" ds:itemID="{271BA671-8971-4514-8CB4-377EAA4F406E}">
  <ds:schemaRefs>
    <ds:schemaRef ds:uri="http://www.w3.org/2001/XMLSchema"/>
    <ds:schemaRef ds:uri="pb-wrapper"/>
  </ds:schemaRefs>
</ds:datastoreItem>
</file>

<file path=customXml/itemProps16.xml><?xml version="1.0" encoding="utf-8"?>
<ds:datastoreItem xmlns:ds="http://schemas.openxmlformats.org/officeDocument/2006/customXml" ds:itemID="{DEBB0C48-4282-44B8-A715-35D3C7ACF843}">
  <ds:schemaRefs>
    <ds:schemaRef ds:uri="http://www.w3.org/2001/XMLSchema"/>
    <ds:schemaRef ds:uri="pb-wrapper"/>
  </ds:schemaRefs>
</ds:datastoreItem>
</file>

<file path=customXml/itemProps17.xml><?xml version="1.0" encoding="utf-8"?>
<ds:datastoreItem xmlns:ds="http://schemas.openxmlformats.org/officeDocument/2006/customXml" ds:itemID="{922B3266-5200-4AAE-AE93-48FC5B7CB182}">
  <ds:schemaRefs>
    <ds:schemaRef ds:uri="http://www.w3.org/2001/XMLSchema"/>
    <ds:schemaRef ds:uri="pb-wrapper"/>
  </ds:schemaRefs>
</ds:datastoreItem>
</file>

<file path=customXml/itemProps2.xml><?xml version="1.0" encoding="utf-8"?>
<ds:datastoreItem xmlns:ds="http://schemas.openxmlformats.org/officeDocument/2006/customXml" ds:itemID="{AA56585F-53D3-4702-9E68-A393FA85C4EC}">
  <ds:schemaRefs>
    <ds:schemaRef ds:uri="http://www.w3.org/2001/XMLSchema"/>
    <ds:schemaRef ds:uri="pb-wrapper"/>
  </ds:schemaRefs>
</ds:datastoreItem>
</file>

<file path=customXml/itemProps3.xml><?xml version="1.0" encoding="utf-8"?>
<ds:datastoreItem xmlns:ds="http://schemas.openxmlformats.org/officeDocument/2006/customXml" ds:itemID="{AE9B3E51-8565-424F-B531-2EF657B23865}">
  <ds:schemaRefs>
    <ds:schemaRef ds:uri="http://www.w3.org/2001/XMLSchema"/>
    <ds:schemaRef ds:uri="pb-wrapper"/>
  </ds:schemaRefs>
</ds:datastoreItem>
</file>

<file path=customXml/itemProps4.xml><?xml version="1.0" encoding="utf-8"?>
<ds:datastoreItem xmlns:ds="http://schemas.openxmlformats.org/officeDocument/2006/customXml" ds:itemID="{904FBFC6-A3C5-4A95-8FA4-29EA323F1AF9}">
  <ds:schemaRefs>
    <ds:schemaRef ds:uri="http://www.w3.org/2001/XMLSchema"/>
    <ds:schemaRef ds:uri="pb-wrapper"/>
  </ds:schemaRefs>
</ds:datastoreItem>
</file>

<file path=customXml/itemProps5.xml><?xml version="1.0" encoding="utf-8"?>
<ds:datastoreItem xmlns:ds="http://schemas.openxmlformats.org/officeDocument/2006/customXml" ds:itemID="{C63979A8-A053-421C-BC81-8B193AD879F0}">
  <ds:schemaRefs>
    <ds:schemaRef ds:uri="http://www.w3.org/2001/XMLSchema"/>
    <ds:schemaRef ds:uri="pb-wrapper"/>
  </ds:schemaRefs>
</ds:datastoreItem>
</file>

<file path=customXml/itemProps6.xml><?xml version="1.0" encoding="utf-8"?>
<ds:datastoreItem xmlns:ds="http://schemas.openxmlformats.org/officeDocument/2006/customXml" ds:itemID="{A3D41042-B07C-4E31-AA89-3BB1A9A5653F}">
  <ds:schemaRefs>
    <ds:schemaRef ds:uri="http://www.w3.org/2001/XMLSchema"/>
    <ds:schemaRef ds:uri="pb-wrapper"/>
  </ds:schemaRefs>
</ds:datastoreItem>
</file>

<file path=customXml/itemProps7.xml><?xml version="1.0" encoding="utf-8"?>
<ds:datastoreItem xmlns:ds="http://schemas.openxmlformats.org/officeDocument/2006/customXml" ds:itemID="{B9BC9726-EB55-4F28-AA93-5AF921F0D24D}">
  <ds:schemaRefs>
    <ds:schemaRef ds:uri="http://www.w3.org/2001/XMLSchema"/>
    <ds:schemaRef ds:uri="pb-wrapper"/>
  </ds:schemaRefs>
</ds:datastoreItem>
</file>

<file path=customXml/itemProps8.xml><?xml version="1.0" encoding="utf-8"?>
<ds:datastoreItem xmlns:ds="http://schemas.openxmlformats.org/officeDocument/2006/customXml" ds:itemID="{4BE9B1BD-09D8-4ECA-86A9-2ED9A235BF7F}">
  <ds:schemaRefs>
    <ds:schemaRef ds:uri="http://www.w3.org/2001/XMLSchema"/>
    <ds:schemaRef ds:uri="pb-wrapper"/>
  </ds:schemaRefs>
</ds:datastoreItem>
</file>

<file path=customXml/itemProps9.xml><?xml version="1.0" encoding="utf-8"?>
<ds:datastoreItem xmlns:ds="http://schemas.openxmlformats.org/officeDocument/2006/customXml" ds:itemID="{3B9FD32D-0E7C-4107-859D-0ABF719B31B4}">
  <ds:schemaRefs>
    <ds:schemaRef ds:uri="http://www.w3.org/2001/XMLSchema"/>
    <ds:schemaRef ds:uri="pb-wrapper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329</Words>
  <Application>Microsoft Office PowerPoint</Application>
  <PresentationFormat>Widescreen</PresentationFormat>
  <Paragraphs>84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1_Battery 2014</vt:lpstr>
      <vt:lpstr>Customer Success: Implementation Cycle</vt:lpstr>
      <vt:lpstr>Customer Success: Gross Retention</vt:lpstr>
      <vt:lpstr>Customer Success: Net Retention</vt:lpstr>
      <vt:lpstr>Customer Success: Satisfaction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Battery Ventures Title Can Go Here     SUBTITLE September 2020</dc:title>
  <dc:creator>Alicia Halatsis Michaud</dc:creator>
  <cp:lastModifiedBy>Megan O'Leary</cp:lastModifiedBy>
  <cp:revision>193</cp:revision>
  <dcterms:modified xsi:type="dcterms:W3CDTF">2023-10-11T20:50:02Z</dcterms:modified>
</cp:coreProperties>
</file>